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63" r:id="rId5"/>
    <p:sldId id="286" r:id="rId6"/>
    <p:sldId id="289" r:id="rId7"/>
    <p:sldId id="292" r:id="rId8"/>
    <p:sldId id="291" r:id="rId9"/>
    <p:sldId id="290" r:id="rId10"/>
    <p:sldId id="29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AB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14" autoAdjust="0"/>
    <p:restoredTop sz="86420"/>
  </p:normalViewPr>
  <p:slideViewPr>
    <p:cSldViewPr snapToGrid="0">
      <p:cViewPr varScale="1">
        <p:scale>
          <a:sx n="127" d="100"/>
          <a:sy n="127" d="100"/>
        </p:scale>
        <p:origin x="43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227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48FB6-396B-9041-8FA3-32B6CEFD48E0}" type="datetimeFigureOut">
              <a:rPr lang="nl-NL" smtClean="0"/>
              <a:t>20-12-18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5A7BD-F9F9-9D4D-AE19-088ED8D7381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043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5A7BD-F9F9-9D4D-AE19-088ED8D7381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8311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65270F-65C1-4148-B41E-9094ED249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C72020D-3365-418A-BD6D-64B9B9062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5B6867-EFC8-40EB-96F6-F9D7170B3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0A31C5-9BF6-4C94-8B66-FE984196A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009872-7C36-415D-BCC5-E619DD24E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92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DAF8D-272A-4FA0-AA3F-F2D7A1DA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53A1BC-528D-44DC-9BF3-8E0489443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71F265-A4C5-4125-BDCF-435FC6CB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0EC21D-0850-4665-95E5-4078E97DC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EB41E6-8A2E-4D1E-B63B-41AE37F1E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8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4A86CC-5AE9-4A04-89A6-54FB0B325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0C3CA16-C97D-41D6-9D09-4010C7FE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0484B8-E481-4499-8355-6A17B98D7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3179B4-24C9-4E6A-8E95-A7D6D097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025580-2151-488F-BEBF-AC2D113B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8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9731C1-D771-47C8-83E7-0FB336CCF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754619-68FF-4979-87CE-F33575885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85EF99-D701-4A24-857F-48F8F0FD9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B3CE98C-9D26-48E5-8737-AE18837EA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7EC54A9-A4CD-4614-8F9E-B509A926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1FA5EA1-9AAE-4DC4-9702-041E117E2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7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7121A8-0B24-4648-BEA4-640001BF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E53863E-9E77-40BA-BBEC-6552F6D89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6568AA0-D752-498F-9E2F-3552F9723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11124E3-A049-4238-A2C1-598D5171AC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D7232A0-800B-4089-896D-D51F568E96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8D7B16A-8BFE-472F-A169-DC3CFAF0A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82FDE06-AB95-404E-A2D8-0CA59071B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A8F78D0-CE94-4EC8-A574-41C84FA4C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0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0AF8A5-301A-4725-9AC9-3242EBE2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CCEF0D1-1B95-4960-9500-97E27725A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3807E4B-B951-4D38-AE21-435A30B1D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CA3364B-0E4A-4CC8-AE75-F19869B9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32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B60BB39-9D9E-4C8B-AE5B-5CD5045D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2E9C776-4F9A-432C-B6A1-31AC32DA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DFAF59-A0AC-4A31-AC31-EE19D6AC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66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33B0F-1C50-4888-975C-759461E7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88D689-91D6-4654-824C-C92FC75A1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70C295A-561A-4176-9827-CD8693403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8E82771-E163-4B11-A00D-F9E780C95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D84189B-AFD4-4F26-9904-169D814DF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A721C8E-B46C-4BC4-BF79-40EB389D9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2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C3AD1-8EC9-4439-8A52-BEB52D53F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9884705-082C-41E5-B25C-C60D4E4F40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84FCF8-AE0B-4692-9242-9B358701F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A1A3F33-7ACE-4311-99C8-CC0C49017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239B4E-3A01-4871-844E-F5E5259ED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AA5C44-1A5F-429A-A098-F31B06232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3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463FAA-0A7E-4815-A189-D2146093E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0C7F0C5-36CE-46F3-AD93-8B8304B46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1D172B-6173-4B00-B327-5D81DADD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F88981-0320-41CB-8999-26D9B5C79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480EDC-D519-4005-B2FE-64125BADF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5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62B339F-415F-4C62-839D-E93B4D7328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40E57BC-C4E1-4928-9947-DF5D3688B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9BFDE5-C203-4F75-BCFF-ED5B0E2D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E7B888-479F-4D29-9BD5-728C1B33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1B15D7-DBF7-4B1F-944E-F1F347503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1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293723C-B211-4DF5-AA81-2A55C4607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17D115-F3DE-42C0-9F04-4EE667686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9A48C6-1D4E-4629-A5F5-DDF84C0E6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F35A6-F80D-4281-8EC2-852DDF592DEF}" type="datetimeFigureOut">
              <a:rPr lang="en-US" smtClean="0"/>
              <a:t>12/20/18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455C0A-1960-41A7-97DB-382D51B50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99CFF8-4A4C-482A-9BC0-8BDF23F6E0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8E73B-5830-476F-97D3-E6F71F706D1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7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g"/><Relationship Id="rId5" Type="http://schemas.openxmlformats.org/officeDocument/2006/relationships/image" Target="../media/image10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221A7D-4CD1-4C50-9571-A3DD1F9EBF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63A7277-5932-4C40-B375-9E99119557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58CF4CB-3BD0-4EC5-8A75-0D5CD0960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45" y="-751185"/>
            <a:ext cx="12346745" cy="825688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409000-7CD8-4601-88C5-85DEBABCA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575" y="207871"/>
            <a:ext cx="13070404" cy="1009985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8BC7BAD-721E-4B36-A165-744B4A3EE053}"/>
              </a:ext>
            </a:extLst>
          </p:cNvPr>
          <p:cNvSpPr txBox="1"/>
          <p:nvPr/>
        </p:nvSpPr>
        <p:spPr>
          <a:xfrm>
            <a:off x="984738" y="5689317"/>
            <a:ext cx="11802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VoortgangsRapportage</a:t>
            </a:r>
            <a:r>
              <a:rPr lang="en-US" sz="3600" b="1" dirty="0">
                <a:solidFill>
                  <a:schemeClr val="bg1"/>
                </a:solidFill>
              </a:rPr>
              <a:t> - </a:t>
            </a:r>
            <a:r>
              <a:rPr lang="en-US" sz="3600" b="1" dirty="0" err="1">
                <a:solidFill>
                  <a:schemeClr val="bg1"/>
                </a:solidFill>
              </a:rPr>
              <a:t>Fase</a:t>
            </a:r>
            <a:r>
              <a:rPr lang="en-US" sz="3600" b="1" dirty="0">
                <a:solidFill>
                  <a:schemeClr val="bg1"/>
                </a:solidFill>
              </a:rPr>
              <a:t> 1     21 </a:t>
            </a:r>
            <a:r>
              <a:rPr lang="en-US" sz="3600" b="1" dirty="0" err="1">
                <a:solidFill>
                  <a:schemeClr val="bg1"/>
                </a:solidFill>
              </a:rPr>
              <a:t>december</a:t>
            </a:r>
            <a:r>
              <a:rPr lang="en-US" sz="3600" b="1" dirty="0">
                <a:solidFill>
                  <a:schemeClr val="bg1"/>
                </a:solidFill>
              </a:rPr>
              <a:t> 2018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64DBA78-A9E6-1646-9B5D-1A93E21DB750}"/>
              </a:ext>
            </a:extLst>
          </p:cNvPr>
          <p:cNvSpPr txBox="1"/>
          <p:nvPr/>
        </p:nvSpPr>
        <p:spPr>
          <a:xfrm>
            <a:off x="4732774" y="6541477"/>
            <a:ext cx="324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Let op alleen voor intern gebruik</a:t>
            </a:r>
          </a:p>
        </p:txBody>
      </p:sp>
    </p:spTree>
    <p:extLst>
      <p:ext uri="{BB962C8B-B14F-4D97-AF65-F5344CB8AC3E}">
        <p14:creationId xmlns:p14="http://schemas.microsoft.com/office/powerpoint/2010/main" val="241660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553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6B79456-55C6-924E-B81C-459F6935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Dashboard KPI’s 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59E58EE5-5600-5049-9ED4-E4C07BFF98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" r="1" b="21875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31AEBA4-EAA4-5647-A2C5-4997BBB369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/>
            <a:r>
              <a:rPr lang="en-US" sz="1700" dirty="0">
                <a:solidFill>
                  <a:srgbClr val="FFFFFF"/>
                </a:solidFill>
              </a:rPr>
              <a:t>KPI 1: 9 </a:t>
            </a:r>
            <a:r>
              <a:rPr lang="en-US" sz="1700" dirty="0" err="1">
                <a:solidFill>
                  <a:srgbClr val="FFFFFF"/>
                </a:solidFill>
              </a:rPr>
              <a:t>miljoen</a:t>
            </a:r>
            <a:r>
              <a:rPr lang="en-US" sz="1700" dirty="0">
                <a:solidFill>
                  <a:srgbClr val="FFFFFF"/>
                </a:solidFill>
              </a:rPr>
              <a:t> kilometers </a:t>
            </a:r>
            <a:r>
              <a:rPr lang="en-US" sz="1700" dirty="0" err="1">
                <a:solidFill>
                  <a:srgbClr val="FFFFFF"/>
                </a:solidFill>
              </a:rPr>
              <a:t>en</a:t>
            </a:r>
            <a:r>
              <a:rPr lang="en-US" sz="1700" dirty="0">
                <a:solidFill>
                  <a:srgbClr val="FFFFFF"/>
                </a:solidFill>
              </a:rPr>
              <a:t> 15.000 ton CO2 </a:t>
            </a:r>
            <a:r>
              <a:rPr lang="en-US" sz="1700" dirty="0" err="1">
                <a:solidFill>
                  <a:srgbClr val="FFFFFF"/>
                </a:solidFill>
              </a:rPr>
              <a:t>besparen</a:t>
            </a:r>
            <a:r>
              <a:rPr lang="en-US" sz="1700" dirty="0">
                <a:solidFill>
                  <a:srgbClr val="FFFFFF"/>
                </a:solidFill>
              </a:rPr>
              <a:t>.</a:t>
            </a:r>
          </a:p>
          <a:p>
            <a:pPr marL="285750"/>
            <a:r>
              <a:rPr lang="en-US" sz="1700" dirty="0">
                <a:solidFill>
                  <a:srgbClr val="FFFFFF"/>
                </a:solidFill>
              </a:rPr>
              <a:t>KPI 2: </a:t>
            </a:r>
            <a:r>
              <a:rPr lang="en-US" sz="1700" dirty="0" err="1">
                <a:solidFill>
                  <a:srgbClr val="FFFFFF"/>
                </a:solidFill>
              </a:rPr>
              <a:t>Oprichten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onafhankelijke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entiteit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inclusief</a:t>
            </a:r>
            <a:r>
              <a:rPr lang="en-US" sz="1700" dirty="0">
                <a:solidFill>
                  <a:srgbClr val="FFFFFF"/>
                </a:solidFill>
              </a:rPr>
              <a:t> governance </a:t>
            </a:r>
            <a:r>
              <a:rPr lang="en-US" sz="1700" dirty="0" err="1">
                <a:solidFill>
                  <a:srgbClr val="FFFFFF"/>
                </a:solidFill>
              </a:rPr>
              <a:t>en</a:t>
            </a:r>
            <a:r>
              <a:rPr lang="en-US" sz="1700" dirty="0">
                <a:solidFill>
                  <a:srgbClr val="FFFFFF"/>
                </a:solidFill>
              </a:rPr>
              <a:t> entry </a:t>
            </a:r>
            <a:r>
              <a:rPr lang="en-US" sz="1700" dirty="0" err="1">
                <a:solidFill>
                  <a:srgbClr val="FFFFFF"/>
                </a:solidFill>
              </a:rPr>
              <a:t>en</a:t>
            </a:r>
            <a:r>
              <a:rPr lang="en-US" sz="1700" dirty="0">
                <a:solidFill>
                  <a:srgbClr val="FFFFFF"/>
                </a:solidFill>
              </a:rPr>
              <a:t> exit rules</a:t>
            </a:r>
          </a:p>
          <a:p>
            <a:pPr marL="285750"/>
            <a:r>
              <a:rPr lang="en-US" sz="1700" dirty="0">
                <a:solidFill>
                  <a:srgbClr val="FFFFFF"/>
                </a:solidFill>
              </a:rPr>
              <a:t>KPI 3: (Lean and Green) Label </a:t>
            </a:r>
            <a:r>
              <a:rPr lang="en-US" sz="1700" dirty="0" err="1">
                <a:solidFill>
                  <a:srgbClr val="FFFFFF"/>
                </a:solidFill>
              </a:rPr>
              <a:t>ontwikkelen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en</a:t>
            </a:r>
            <a:r>
              <a:rPr lang="en-US" sz="1700" dirty="0">
                <a:solidFill>
                  <a:srgbClr val="FFFFFF"/>
                </a:solidFill>
              </a:rPr>
              <a:t> KPI 4: </a:t>
            </a:r>
            <a:r>
              <a:rPr lang="en-US" sz="1700" dirty="0" err="1">
                <a:solidFill>
                  <a:srgbClr val="FFFFFF"/>
                </a:solidFill>
              </a:rPr>
              <a:t>opschaling</a:t>
            </a:r>
            <a:r>
              <a:rPr lang="en-US" sz="1700" dirty="0">
                <a:solidFill>
                  <a:srgbClr val="FFFFFF"/>
                </a:solidFill>
              </a:rPr>
              <a:t> van </a:t>
            </a:r>
            <a:r>
              <a:rPr lang="en-US" sz="1700" dirty="0" err="1">
                <a:solidFill>
                  <a:srgbClr val="FFFFFF"/>
                </a:solidFill>
              </a:rPr>
              <a:t>deelnemers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entiteit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</a:p>
          <a:p>
            <a:pPr marL="285750"/>
            <a:r>
              <a:rPr lang="en-US" sz="1700" dirty="0">
                <a:solidFill>
                  <a:srgbClr val="FFFFFF"/>
                </a:solidFill>
              </a:rPr>
              <a:t>KPI5: </a:t>
            </a:r>
            <a:r>
              <a:rPr lang="en-US" sz="1700" dirty="0" err="1">
                <a:solidFill>
                  <a:srgbClr val="FFFFFF"/>
                </a:solidFill>
              </a:rPr>
              <a:t>Techniek</a:t>
            </a:r>
            <a:endParaRPr lang="en-US" sz="1700" dirty="0">
              <a:solidFill>
                <a:srgbClr val="FFFFFF"/>
              </a:solidFill>
            </a:endParaRPr>
          </a:p>
          <a:p>
            <a:pPr marL="285750"/>
            <a:endParaRPr lang="en-US" sz="1700" dirty="0">
              <a:solidFill>
                <a:srgbClr val="FFFFFF"/>
              </a:solidFill>
            </a:endParaRPr>
          </a:p>
          <a:p>
            <a:r>
              <a:rPr lang="en-US" sz="1700" b="1" dirty="0">
                <a:solidFill>
                  <a:srgbClr val="4DABB4"/>
                </a:solidFill>
              </a:rPr>
              <a:t>Planning: </a:t>
            </a:r>
            <a:r>
              <a:rPr lang="en-US" sz="1700" dirty="0">
                <a:solidFill>
                  <a:srgbClr val="4DABB4"/>
                </a:solidFill>
              </a:rPr>
              <a:t>December 2018: </a:t>
            </a:r>
            <a:r>
              <a:rPr lang="en-US" sz="1700" dirty="0" err="1">
                <a:solidFill>
                  <a:srgbClr val="4DABB4"/>
                </a:solidFill>
              </a:rPr>
              <a:t>Doorkijk</a:t>
            </a:r>
            <a:r>
              <a:rPr lang="en-US" sz="1700" dirty="0">
                <a:solidFill>
                  <a:srgbClr val="4DABB4"/>
                </a:solidFill>
              </a:rPr>
              <a:t> </a:t>
            </a:r>
            <a:r>
              <a:rPr lang="en-US" sz="1700" dirty="0" err="1">
                <a:solidFill>
                  <a:srgbClr val="4DABB4"/>
                </a:solidFill>
              </a:rPr>
              <a:t>naar</a:t>
            </a:r>
            <a:r>
              <a:rPr lang="en-US" sz="1700" dirty="0">
                <a:solidFill>
                  <a:srgbClr val="4DABB4"/>
                </a:solidFill>
              </a:rPr>
              <a:t> </a:t>
            </a:r>
            <a:r>
              <a:rPr lang="en-US" sz="1700" dirty="0" err="1">
                <a:solidFill>
                  <a:srgbClr val="4DABB4"/>
                </a:solidFill>
              </a:rPr>
              <a:t>Fase</a:t>
            </a:r>
            <a:r>
              <a:rPr lang="en-US" sz="1700" dirty="0">
                <a:solidFill>
                  <a:srgbClr val="4DABB4"/>
                </a:solidFill>
              </a:rPr>
              <a:t> 2: </a:t>
            </a:r>
            <a:r>
              <a:rPr lang="en-US" sz="1700" dirty="0" err="1">
                <a:solidFill>
                  <a:srgbClr val="4DABB4"/>
                </a:solidFill>
              </a:rPr>
              <a:t>Entiteit</a:t>
            </a:r>
            <a:r>
              <a:rPr lang="en-US" sz="1700" dirty="0">
                <a:solidFill>
                  <a:srgbClr val="4DABB4"/>
                </a:solidFill>
              </a:rPr>
              <a:t> </a:t>
            </a:r>
            <a:r>
              <a:rPr lang="en-US" sz="1700" dirty="0" err="1">
                <a:solidFill>
                  <a:srgbClr val="4DABB4"/>
                </a:solidFill>
              </a:rPr>
              <a:t>juridisch</a:t>
            </a:r>
            <a:r>
              <a:rPr lang="en-US" sz="1700" dirty="0">
                <a:solidFill>
                  <a:srgbClr val="4DABB4"/>
                </a:solidFill>
              </a:rPr>
              <a:t> </a:t>
            </a:r>
            <a:r>
              <a:rPr lang="en-US" sz="1700" dirty="0" err="1">
                <a:solidFill>
                  <a:srgbClr val="4DABB4"/>
                </a:solidFill>
              </a:rPr>
              <a:t>gereed</a:t>
            </a:r>
            <a:r>
              <a:rPr lang="en-US" sz="1700" dirty="0">
                <a:solidFill>
                  <a:srgbClr val="4DABB4"/>
                </a:solidFill>
              </a:rPr>
              <a:t> </a:t>
            </a:r>
            <a:r>
              <a:rPr lang="en-US" sz="1700" dirty="0" err="1">
                <a:solidFill>
                  <a:srgbClr val="4DABB4"/>
                </a:solidFill>
              </a:rPr>
              <a:t>en</a:t>
            </a:r>
            <a:r>
              <a:rPr lang="en-US" sz="1700" dirty="0">
                <a:solidFill>
                  <a:srgbClr val="4DABB4"/>
                </a:solidFill>
              </a:rPr>
              <a:t> </a:t>
            </a:r>
            <a:r>
              <a:rPr lang="en-US" sz="1700" dirty="0" err="1">
                <a:solidFill>
                  <a:srgbClr val="4DABB4"/>
                </a:solidFill>
              </a:rPr>
              <a:t>opgericht</a:t>
            </a:r>
            <a:r>
              <a:rPr lang="en-US" sz="1700" dirty="0">
                <a:solidFill>
                  <a:srgbClr val="4DABB4"/>
                </a:solidFill>
              </a:rPr>
              <a:t>, Governance in </a:t>
            </a:r>
            <a:r>
              <a:rPr lang="en-US" sz="1700" dirty="0" err="1">
                <a:solidFill>
                  <a:srgbClr val="4DABB4"/>
                </a:solidFill>
              </a:rPr>
              <a:t>eerste</a:t>
            </a:r>
            <a:r>
              <a:rPr lang="en-US" sz="1700" dirty="0">
                <a:solidFill>
                  <a:srgbClr val="4DABB4"/>
                </a:solidFill>
              </a:rPr>
              <a:t> concept </a:t>
            </a:r>
            <a:r>
              <a:rPr lang="en-US" sz="1700" dirty="0" err="1">
                <a:solidFill>
                  <a:srgbClr val="4DABB4"/>
                </a:solidFill>
              </a:rPr>
              <a:t>gereed</a:t>
            </a:r>
            <a:endParaRPr lang="en-US" sz="1700" dirty="0">
              <a:solidFill>
                <a:srgbClr val="4DABB4"/>
              </a:solidFill>
            </a:endParaRPr>
          </a:p>
          <a:p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01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A81D1-BBBF-D04C-9405-651DFB8A5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/>
              <a:t>Voortgang KPI 1: 9 miljoen kilometers en 15.000 ton CO2 besparen</a:t>
            </a:r>
            <a:br>
              <a:rPr lang="en-US" sz="2400" b="1"/>
            </a:br>
            <a:endParaRPr lang="en-US" sz="24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1EE587B-85DF-3546-AFE5-3ED7ACA0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9333" y="1778000"/>
            <a:ext cx="6413447" cy="3876938"/>
          </a:xfrm>
        </p:spPr>
        <p:txBody>
          <a:bodyPr vert="horz" lIns="91440" tIns="45720" rIns="91440" bIns="45720" rtlCol="0" anchor="t">
            <a:normAutofit fontScale="3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7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300" dirty="0" err="1"/>
              <a:t>Aantal</a:t>
            </a:r>
            <a:r>
              <a:rPr lang="en-US" sz="4300" dirty="0"/>
              <a:t> </a:t>
            </a:r>
            <a:r>
              <a:rPr lang="en-US" sz="4300" dirty="0" err="1"/>
              <a:t>Rituitwisselingen</a:t>
            </a:r>
            <a:r>
              <a:rPr lang="en-US" sz="4300" dirty="0"/>
              <a:t> t/m </a:t>
            </a:r>
            <a:r>
              <a:rPr lang="en-US" sz="4300" dirty="0" err="1"/>
              <a:t>december</a:t>
            </a:r>
            <a:r>
              <a:rPr lang="en-US" sz="4300" dirty="0"/>
              <a:t> 2017 	: 1.316</a:t>
            </a:r>
          </a:p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sz="4300" dirty="0" err="1"/>
              <a:t>Aantal</a:t>
            </a:r>
            <a:r>
              <a:rPr lang="en-US" sz="4300" dirty="0"/>
              <a:t> </a:t>
            </a:r>
            <a:r>
              <a:rPr lang="en-US" sz="4300" dirty="0" err="1"/>
              <a:t>Rituitwisselingen</a:t>
            </a:r>
            <a:r>
              <a:rPr lang="en-US" sz="4300" dirty="0"/>
              <a:t> t/m </a:t>
            </a:r>
            <a:r>
              <a:rPr lang="en-US" sz="4300" dirty="0" err="1"/>
              <a:t>november</a:t>
            </a:r>
            <a:r>
              <a:rPr lang="en-US" sz="4300" dirty="0"/>
              <a:t> 2018	 :  11.772 (t/m </a:t>
            </a:r>
            <a:r>
              <a:rPr lang="en-US" sz="4300" dirty="0" err="1"/>
              <a:t>juli</a:t>
            </a:r>
            <a:r>
              <a:rPr lang="en-US" sz="4300" dirty="0"/>
              <a:t> was: 7.209)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300" dirty="0" err="1">
                <a:solidFill>
                  <a:srgbClr val="4DABB4"/>
                </a:solidFill>
              </a:rPr>
              <a:t>Gemiddelde</a:t>
            </a:r>
            <a:r>
              <a:rPr lang="en-US" sz="4300" dirty="0">
                <a:solidFill>
                  <a:srgbClr val="4DABB4"/>
                </a:solidFill>
              </a:rPr>
              <a:t> </a:t>
            </a:r>
            <a:r>
              <a:rPr lang="en-US" sz="4300" dirty="0" err="1">
                <a:solidFill>
                  <a:srgbClr val="4DABB4"/>
                </a:solidFill>
              </a:rPr>
              <a:t>kilometerbesparing</a:t>
            </a:r>
            <a:r>
              <a:rPr lang="en-US" sz="4300" dirty="0">
                <a:solidFill>
                  <a:srgbClr val="4DABB4"/>
                </a:solidFill>
              </a:rPr>
              <a:t> per </a:t>
            </a:r>
            <a:r>
              <a:rPr lang="en-US" sz="4300" dirty="0" err="1">
                <a:solidFill>
                  <a:srgbClr val="4DABB4"/>
                </a:solidFill>
              </a:rPr>
              <a:t>rituitwisseling</a:t>
            </a:r>
            <a:r>
              <a:rPr lang="en-US" sz="4300" dirty="0">
                <a:solidFill>
                  <a:srgbClr val="4DABB4"/>
                </a:solidFill>
              </a:rPr>
              <a:t>* : 50 km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43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300" b="1" dirty="0" err="1"/>
              <a:t>Totale</a:t>
            </a:r>
            <a:r>
              <a:rPr lang="en-US" sz="4300" b="1" dirty="0"/>
              <a:t> </a:t>
            </a:r>
            <a:r>
              <a:rPr lang="en-US" sz="4300" b="1" dirty="0" err="1"/>
              <a:t>besparing</a:t>
            </a:r>
            <a:r>
              <a:rPr lang="en-US" sz="4300" b="1" dirty="0"/>
              <a:t> </a:t>
            </a:r>
            <a:r>
              <a:rPr lang="en-US" sz="4300" b="1" dirty="0" err="1"/>
              <a:t>vanaf</a:t>
            </a:r>
            <a:r>
              <a:rPr lang="en-US" sz="4300" b="1" dirty="0"/>
              <a:t> start = 13.086 </a:t>
            </a:r>
            <a:r>
              <a:rPr lang="en-US" sz="4300" b="1" dirty="0" err="1"/>
              <a:t>ritten</a:t>
            </a:r>
            <a:r>
              <a:rPr lang="en-US" sz="4300" b="1" dirty="0"/>
              <a:t> / 654.300km </a:t>
            </a:r>
            <a:r>
              <a:rPr lang="en-US" sz="4300" dirty="0"/>
              <a:t>(t/m </a:t>
            </a:r>
            <a:r>
              <a:rPr lang="en-US" sz="4300" dirty="0" err="1"/>
              <a:t>juli</a:t>
            </a:r>
            <a:r>
              <a:rPr lang="en-US" sz="4300" dirty="0"/>
              <a:t> 426.250 km)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43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300" dirty="0"/>
              <a:t>Gem. </a:t>
            </a:r>
            <a:r>
              <a:rPr lang="en-US" sz="4300" dirty="0" err="1"/>
              <a:t>Dieselverbruik</a:t>
            </a:r>
            <a:r>
              <a:rPr lang="en-US" sz="4300" dirty="0"/>
              <a:t> kipper (</a:t>
            </a:r>
            <a:r>
              <a:rPr lang="en-US" sz="4300" dirty="0" err="1"/>
              <a:t>laadvermogen</a:t>
            </a:r>
            <a:r>
              <a:rPr lang="en-US" sz="4300" dirty="0"/>
              <a:t> 18,500 kg): 4,5 km / liter,	</a:t>
            </a:r>
            <a:r>
              <a:rPr lang="en-US" sz="4300" dirty="0" err="1"/>
              <a:t>Emissiefactor</a:t>
            </a:r>
            <a:r>
              <a:rPr lang="en-US" sz="4300" dirty="0"/>
              <a:t> diesel: 3,230 kg CO2/liter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43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4300" dirty="0" err="1"/>
              <a:t>Totale</a:t>
            </a:r>
            <a:r>
              <a:rPr lang="en-US" sz="4300" dirty="0"/>
              <a:t> </a:t>
            </a:r>
            <a:r>
              <a:rPr lang="en-US" sz="4300" dirty="0" err="1"/>
              <a:t>besparing</a:t>
            </a:r>
            <a:r>
              <a:rPr lang="en-US" sz="4300" dirty="0"/>
              <a:t> </a:t>
            </a:r>
            <a:r>
              <a:rPr lang="en-US" sz="4300" dirty="0" err="1"/>
              <a:t>wegkilometers</a:t>
            </a:r>
            <a:r>
              <a:rPr lang="en-US" sz="4300" dirty="0"/>
              <a:t>: 654.300 km / </a:t>
            </a:r>
            <a:r>
              <a:rPr lang="en-US" sz="4300" dirty="0" err="1"/>
              <a:t>Totale</a:t>
            </a:r>
            <a:r>
              <a:rPr lang="en-US" sz="4300" dirty="0"/>
              <a:t> </a:t>
            </a:r>
            <a:r>
              <a:rPr lang="en-US" sz="4300" dirty="0" err="1"/>
              <a:t>reductie</a:t>
            </a:r>
            <a:r>
              <a:rPr lang="en-US" sz="4300" dirty="0"/>
              <a:t> CO2-emissies: 	469 ton CO2 (t/m </a:t>
            </a:r>
            <a:r>
              <a:rPr lang="en-US" sz="4300" dirty="0" err="1"/>
              <a:t>aug</a:t>
            </a:r>
            <a:r>
              <a:rPr lang="en-US" sz="4300" dirty="0"/>
              <a:t> 306 ton CO2)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4300" dirty="0"/>
          </a:p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sz="1800" dirty="0"/>
              <a:t>*/ </a:t>
            </a:r>
            <a:r>
              <a:rPr lang="en-US" sz="1800" dirty="0" err="1"/>
              <a:t>Voor</a:t>
            </a:r>
            <a:r>
              <a:rPr lang="en-US" sz="1800" dirty="0"/>
              <a:t> de </a:t>
            </a:r>
            <a:r>
              <a:rPr lang="en-US" sz="1800" dirty="0" err="1"/>
              <a:t>bepaling</a:t>
            </a:r>
            <a:r>
              <a:rPr lang="en-US" sz="1800" dirty="0"/>
              <a:t> van de </a:t>
            </a:r>
            <a:r>
              <a:rPr lang="en-US" sz="1800" dirty="0" err="1"/>
              <a:t>gemiddelde</a:t>
            </a:r>
            <a:r>
              <a:rPr lang="en-US" sz="1800" dirty="0"/>
              <a:t> </a:t>
            </a:r>
            <a:r>
              <a:rPr lang="en-US" sz="1800" dirty="0" err="1"/>
              <a:t>besparing</a:t>
            </a:r>
            <a:r>
              <a:rPr lang="en-US" sz="1800" dirty="0"/>
              <a:t> </a:t>
            </a:r>
            <a:r>
              <a:rPr lang="en-US" sz="1800" dirty="0" err="1"/>
              <a:t>hebben</a:t>
            </a:r>
            <a:r>
              <a:rPr lang="en-US" sz="1800" dirty="0"/>
              <a:t> we </a:t>
            </a:r>
            <a:r>
              <a:rPr lang="en-US" sz="1800" dirty="0" err="1"/>
              <a:t>deze</a:t>
            </a:r>
            <a:r>
              <a:rPr lang="en-US" sz="1800" dirty="0"/>
              <a:t> KM-</a:t>
            </a:r>
            <a:r>
              <a:rPr lang="en-US" sz="1800" dirty="0" err="1"/>
              <a:t>besparing</a:t>
            </a:r>
            <a:r>
              <a:rPr lang="en-US" sz="1800" dirty="0"/>
              <a:t> </a:t>
            </a:r>
            <a:r>
              <a:rPr lang="en-US" sz="1800" dirty="0" err="1"/>
              <a:t>voorzichtigheidshalve</a:t>
            </a:r>
            <a:r>
              <a:rPr lang="en-US" sz="1800" dirty="0"/>
              <a:t> op 50 km (</a:t>
            </a:r>
            <a:r>
              <a:rPr lang="en-US" sz="1800" dirty="0" err="1"/>
              <a:t>dus</a:t>
            </a:r>
            <a:r>
              <a:rPr lang="en-US" sz="1800" dirty="0"/>
              <a:t> </a:t>
            </a:r>
            <a:r>
              <a:rPr lang="en-US" sz="1800" dirty="0" err="1"/>
              <a:t>naar</a:t>
            </a:r>
            <a:r>
              <a:rPr lang="en-US" sz="1800" dirty="0"/>
              <a:t> </a:t>
            </a:r>
            <a:r>
              <a:rPr lang="en-US" sz="1800" dirty="0" err="1"/>
              <a:t>beneden</a:t>
            </a:r>
            <a:r>
              <a:rPr lang="en-US" sz="1800" dirty="0"/>
              <a:t>) </a:t>
            </a:r>
            <a:r>
              <a:rPr lang="en-US" sz="1800" dirty="0" err="1"/>
              <a:t>afgerond</a:t>
            </a:r>
            <a:r>
              <a:rPr lang="en-US" sz="1800" dirty="0"/>
              <a:t>. Met </a:t>
            </a:r>
            <a:r>
              <a:rPr lang="en-US" sz="1800" dirty="0" err="1"/>
              <a:t>andere</a:t>
            </a:r>
            <a:r>
              <a:rPr lang="en-US" sz="1800" dirty="0"/>
              <a:t> </a:t>
            </a:r>
            <a:r>
              <a:rPr lang="en-US" sz="1800" dirty="0" err="1"/>
              <a:t>woorden</a:t>
            </a:r>
            <a:r>
              <a:rPr lang="en-US" sz="1800" dirty="0"/>
              <a:t>: </a:t>
            </a:r>
            <a:r>
              <a:rPr lang="en-US" sz="1800" dirty="0" err="1"/>
              <a:t>voor</a:t>
            </a:r>
            <a:r>
              <a:rPr lang="en-US" sz="1800" dirty="0"/>
              <a:t> </a:t>
            </a:r>
            <a:r>
              <a:rPr lang="en-US" sz="1800" dirty="0" err="1"/>
              <a:t>iedere</a:t>
            </a:r>
            <a:r>
              <a:rPr lang="en-US" sz="1800" dirty="0"/>
              <a:t> </a:t>
            </a:r>
            <a:r>
              <a:rPr lang="en-US" sz="1800" dirty="0" err="1"/>
              <a:t>gedeelde</a:t>
            </a:r>
            <a:r>
              <a:rPr lang="en-US" sz="1800" dirty="0"/>
              <a:t> </a:t>
            </a:r>
            <a:r>
              <a:rPr lang="en-US" sz="1800" dirty="0" err="1"/>
              <a:t>rit</a:t>
            </a:r>
            <a:r>
              <a:rPr lang="en-US" sz="1800" dirty="0"/>
              <a:t> op het platform </a:t>
            </a:r>
            <a:r>
              <a:rPr lang="en-US" sz="1800" dirty="0" err="1"/>
              <a:t>wordt</a:t>
            </a:r>
            <a:r>
              <a:rPr lang="en-US" sz="1800" dirty="0"/>
              <a:t> </a:t>
            </a:r>
            <a:r>
              <a:rPr lang="en-US" sz="1800" dirty="0" err="1"/>
              <a:t>voor</a:t>
            </a:r>
            <a:r>
              <a:rPr lang="en-US" sz="1800" dirty="0"/>
              <a:t> de </a:t>
            </a:r>
            <a:r>
              <a:rPr lang="en-US" sz="1800" dirty="0" err="1"/>
              <a:t>bepaling</a:t>
            </a:r>
            <a:r>
              <a:rPr lang="en-US" sz="1800" dirty="0"/>
              <a:t> van de </a:t>
            </a:r>
            <a:r>
              <a:rPr lang="en-US" sz="1800" dirty="0" err="1"/>
              <a:t>reductie</a:t>
            </a:r>
            <a:r>
              <a:rPr lang="en-US" sz="1800" dirty="0"/>
              <a:t> van kilometers </a:t>
            </a:r>
            <a:r>
              <a:rPr lang="en-US" sz="1800" dirty="0" err="1"/>
              <a:t>en</a:t>
            </a:r>
            <a:r>
              <a:rPr lang="en-US" sz="1800" dirty="0"/>
              <a:t> CO2 50 km </a:t>
            </a:r>
            <a:r>
              <a:rPr lang="en-US" sz="1800" dirty="0" err="1"/>
              <a:t>aangehouden</a:t>
            </a:r>
            <a:r>
              <a:rPr lang="en-US" sz="1800" dirty="0"/>
              <a:t>.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5437D4C1-77B9-F144-BB76-5B6DEC250D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9" r="4748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58375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9F03954-58B3-0844-9D4D-D967072CC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Output TMSi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7F40247A-1F7D-1949-8199-4EE0EA541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Output </a:t>
            </a:r>
            <a:r>
              <a:rPr lang="en-US" sz="2000" dirty="0" err="1">
                <a:solidFill>
                  <a:schemeClr val="bg1"/>
                </a:solidFill>
              </a:rPr>
              <a:t>uit</a:t>
            </a:r>
            <a:r>
              <a:rPr lang="en-US" sz="2000" dirty="0">
                <a:solidFill>
                  <a:schemeClr val="bg1"/>
                </a:solidFill>
              </a:rPr>
              <a:t> het TMSi op 1 </a:t>
            </a:r>
            <a:r>
              <a:rPr lang="en-US" sz="2000" dirty="0" err="1">
                <a:solidFill>
                  <a:schemeClr val="bg1"/>
                </a:solidFill>
              </a:rPr>
              <a:t>december</a:t>
            </a:r>
            <a:r>
              <a:rPr lang="en-US" sz="2000" dirty="0">
                <a:solidFill>
                  <a:schemeClr val="bg1"/>
                </a:solidFill>
              </a:rPr>
              <a:t> 2018. </a:t>
            </a:r>
            <a:r>
              <a:rPr lang="en-US" sz="2000" dirty="0" err="1">
                <a:solidFill>
                  <a:schemeClr val="bg1"/>
                </a:solidFill>
              </a:rPr>
              <a:t>Hierin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laten</a:t>
            </a:r>
            <a:r>
              <a:rPr lang="en-US" sz="2000" dirty="0">
                <a:solidFill>
                  <a:schemeClr val="bg1"/>
                </a:solidFill>
              </a:rPr>
              <a:t> we </a:t>
            </a:r>
            <a:r>
              <a:rPr lang="en-US" sz="2000" dirty="0" err="1">
                <a:solidFill>
                  <a:schemeClr val="bg1"/>
                </a:solidFill>
              </a:rPr>
              <a:t>zien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hoeveel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ritten</a:t>
            </a:r>
            <a:r>
              <a:rPr lang="en-US" sz="2000" dirty="0">
                <a:solidFill>
                  <a:schemeClr val="bg1"/>
                </a:solidFill>
              </a:rPr>
              <a:t> de </a:t>
            </a:r>
            <a:r>
              <a:rPr lang="en-US" sz="2000" dirty="0" err="1">
                <a:solidFill>
                  <a:schemeClr val="bg1"/>
                </a:solidFill>
              </a:rPr>
              <a:t>transporteurs</a:t>
            </a:r>
            <a:r>
              <a:rPr lang="en-US" sz="2000" dirty="0">
                <a:solidFill>
                  <a:schemeClr val="bg1"/>
                </a:solidFill>
              </a:rPr>
              <a:t> die van het platform </a:t>
            </a:r>
            <a:r>
              <a:rPr lang="en-US" sz="2000" dirty="0" err="1">
                <a:solidFill>
                  <a:schemeClr val="bg1"/>
                </a:solidFill>
              </a:rPr>
              <a:t>gebruikmaken</a:t>
            </a:r>
            <a:r>
              <a:rPr lang="en-US" sz="2000" dirty="0">
                <a:solidFill>
                  <a:schemeClr val="bg1"/>
                </a:solidFill>
              </a:rPr>
              <a:t> van </a:t>
            </a:r>
            <a:r>
              <a:rPr lang="en-US" sz="2000" dirty="0" err="1">
                <a:solidFill>
                  <a:schemeClr val="bg1"/>
                </a:solidFill>
              </a:rPr>
              <a:t>inhuur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Eind</a:t>
            </a:r>
            <a:r>
              <a:rPr lang="en-US" sz="2000" dirty="0">
                <a:solidFill>
                  <a:schemeClr val="bg1"/>
                </a:solidFill>
              </a:rPr>
              <a:t> 2017 </a:t>
            </a:r>
            <a:r>
              <a:rPr lang="en-US" sz="2000" dirty="0" err="1">
                <a:solidFill>
                  <a:schemeClr val="bg1"/>
                </a:solidFill>
              </a:rPr>
              <a:t>bedroeg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dit</a:t>
            </a:r>
            <a:r>
              <a:rPr lang="en-US" sz="2000" dirty="0">
                <a:solidFill>
                  <a:schemeClr val="bg1"/>
                </a:solidFill>
              </a:rPr>
              <a:t> 1316 </a:t>
            </a:r>
            <a:r>
              <a:rPr lang="en-US" sz="2000" dirty="0" err="1">
                <a:solidFill>
                  <a:schemeClr val="bg1"/>
                </a:solidFill>
              </a:rPr>
              <a:t>ritten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en</a:t>
            </a:r>
            <a:r>
              <a:rPr lang="en-US" sz="2000" dirty="0">
                <a:solidFill>
                  <a:schemeClr val="bg1"/>
                </a:solidFill>
              </a:rPr>
              <a:t> tot </a:t>
            </a:r>
            <a:r>
              <a:rPr lang="en-US" sz="2000" dirty="0" err="1">
                <a:solidFill>
                  <a:schemeClr val="bg1"/>
                </a:solidFill>
              </a:rPr>
              <a:t>en</a:t>
            </a:r>
            <a:r>
              <a:rPr lang="en-US" sz="2000" dirty="0">
                <a:solidFill>
                  <a:schemeClr val="bg1"/>
                </a:solidFill>
              </a:rPr>
              <a:t> met </a:t>
            </a:r>
            <a:r>
              <a:rPr lang="en-US" sz="2000" dirty="0" err="1">
                <a:solidFill>
                  <a:schemeClr val="bg1"/>
                </a:solidFill>
              </a:rPr>
              <a:t>november</a:t>
            </a:r>
            <a:r>
              <a:rPr lang="en-US" sz="2000" dirty="0">
                <a:solidFill>
                  <a:schemeClr val="bg1"/>
                </a:solidFill>
              </a:rPr>
              <a:t> 2018 </a:t>
            </a:r>
            <a:r>
              <a:rPr lang="en-US" sz="2000" dirty="0" err="1">
                <a:solidFill>
                  <a:schemeClr val="bg1"/>
                </a:solidFill>
              </a:rPr>
              <a:t>totaal</a:t>
            </a:r>
            <a:r>
              <a:rPr lang="en-US" sz="2000" dirty="0">
                <a:solidFill>
                  <a:schemeClr val="bg1"/>
                </a:solidFill>
              </a:rPr>
              <a:t> 11772 </a:t>
            </a:r>
            <a:r>
              <a:rPr lang="en-US" sz="2000" dirty="0" err="1">
                <a:solidFill>
                  <a:schemeClr val="bg1"/>
                </a:solidFill>
              </a:rPr>
              <a:t>ritten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Dit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maakt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samen</a:t>
            </a:r>
            <a:r>
              <a:rPr lang="en-US" sz="2000" dirty="0">
                <a:solidFill>
                  <a:schemeClr val="bg1"/>
                </a:solidFill>
              </a:rPr>
              <a:t> 13.086 </a:t>
            </a:r>
            <a:r>
              <a:rPr lang="en-US" sz="2000" dirty="0" err="1">
                <a:solidFill>
                  <a:schemeClr val="bg1"/>
                </a:solidFill>
              </a:rPr>
              <a:t>ritten</a:t>
            </a:r>
            <a:r>
              <a:rPr lang="en-US" sz="2000" dirty="0">
                <a:solidFill>
                  <a:schemeClr val="bg1"/>
                </a:solidFill>
              </a:rPr>
              <a:t> x 50km </a:t>
            </a:r>
            <a:r>
              <a:rPr lang="en-US" sz="2000" dirty="0" err="1">
                <a:solidFill>
                  <a:schemeClr val="bg1"/>
                </a:solidFill>
              </a:rPr>
              <a:t>gemiddeld</a:t>
            </a:r>
            <a:r>
              <a:rPr lang="en-US" sz="2000" dirty="0">
                <a:solidFill>
                  <a:schemeClr val="bg1"/>
                </a:solidFill>
              </a:rPr>
              <a:t> is 654.300 </a:t>
            </a:r>
            <a:r>
              <a:rPr lang="en-US" sz="2000" dirty="0" err="1">
                <a:solidFill>
                  <a:schemeClr val="bg1"/>
                </a:solidFill>
              </a:rPr>
              <a:t>bespaarde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wegkilometers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67AD7B7-33FD-4EA5-A4EB-082A1D060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763" y="1625471"/>
            <a:ext cx="6250769" cy="3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0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5E7E47B-A19F-1743-AEA0-551976795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KPI 2: Oprichten onafhankelijke entiteit inclusief governance en entry en exit rules</a:t>
            </a:r>
            <a:br>
              <a:rPr lang="en-US"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20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D56B648-F13E-B24A-84AA-3A5EC15C3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8" y="2638044"/>
            <a:ext cx="3363974" cy="341562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Gemeenschappelijk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belang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visie</a:t>
            </a:r>
            <a:r>
              <a:rPr lang="en-US" dirty="0">
                <a:solidFill>
                  <a:schemeClr val="bg1"/>
                </a:solidFill>
              </a:rPr>
              <a:t> op SmartKlub 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Besluitvormingsstructuur</a:t>
            </a:r>
            <a:endParaRPr lang="en-US" dirty="0">
              <a:solidFill>
                <a:schemeClr val="bg1"/>
              </a:solidFill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PLUG &amp; PLAY ORGANISATIE (</a:t>
            </a:r>
            <a:r>
              <a:rPr lang="en-US" dirty="0" err="1">
                <a:solidFill>
                  <a:schemeClr val="bg1"/>
                </a:solidFill>
              </a:rPr>
              <a:t>broodfonds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vanuit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vertrouwen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sociale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controle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COOPERATIEF PLATFORM</a:t>
            </a:r>
          </a:p>
          <a:p>
            <a:r>
              <a:rPr lang="en-US" dirty="0">
                <a:solidFill>
                  <a:srgbClr val="4DABB4"/>
                </a:solidFill>
              </a:rPr>
              <a:t>Planning: </a:t>
            </a:r>
            <a:r>
              <a:rPr lang="en-US" dirty="0" err="1">
                <a:solidFill>
                  <a:srgbClr val="4DABB4"/>
                </a:solidFill>
              </a:rPr>
              <a:t>Fase</a:t>
            </a:r>
            <a:r>
              <a:rPr lang="en-US" dirty="0">
                <a:solidFill>
                  <a:srgbClr val="4DABB4"/>
                </a:solidFill>
              </a:rPr>
              <a:t> 2: KPI </a:t>
            </a:r>
            <a:r>
              <a:rPr lang="en-US" dirty="0" err="1">
                <a:solidFill>
                  <a:srgbClr val="4DABB4"/>
                </a:solidFill>
              </a:rPr>
              <a:t>gereed</a:t>
            </a:r>
            <a:endParaRPr lang="en-US" dirty="0">
              <a:solidFill>
                <a:srgbClr val="4DABB4"/>
              </a:solidFill>
            </a:endParaRPr>
          </a:p>
          <a:p>
            <a:r>
              <a:rPr lang="en-US" dirty="0" err="1">
                <a:solidFill>
                  <a:srgbClr val="4DABB4"/>
                </a:solidFill>
              </a:rPr>
              <a:t>Fase</a:t>
            </a:r>
            <a:r>
              <a:rPr lang="en-US" dirty="0">
                <a:solidFill>
                  <a:srgbClr val="4DABB4"/>
                </a:solidFill>
              </a:rPr>
              <a:t> 1: </a:t>
            </a:r>
            <a:r>
              <a:rPr lang="en-US" dirty="0" err="1">
                <a:solidFill>
                  <a:srgbClr val="4DABB4"/>
                </a:solidFill>
              </a:rPr>
              <a:t>entiteit</a:t>
            </a:r>
            <a:r>
              <a:rPr lang="en-US" dirty="0">
                <a:solidFill>
                  <a:srgbClr val="4DABB4"/>
                </a:solidFill>
              </a:rPr>
              <a:t> </a:t>
            </a:r>
            <a:r>
              <a:rPr lang="en-US" dirty="0" err="1">
                <a:solidFill>
                  <a:srgbClr val="4DABB4"/>
                </a:solidFill>
              </a:rPr>
              <a:t>juridisch</a:t>
            </a:r>
            <a:r>
              <a:rPr lang="en-US" dirty="0">
                <a:solidFill>
                  <a:srgbClr val="4DABB4"/>
                </a:solidFill>
              </a:rPr>
              <a:t> </a:t>
            </a:r>
            <a:r>
              <a:rPr lang="en-US" dirty="0" err="1">
                <a:solidFill>
                  <a:srgbClr val="4DABB4"/>
                </a:solidFill>
              </a:rPr>
              <a:t>gereed</a:t>
            </a:r>
            <a:r>
              <a:rPr lang="en-US" dirty="0">
                <a:solidFill>
                  <a:srgbClr val="4DABB4"/>
                </a:solidFill>
              </a:rPr>
              <a:t> </a:t>
            </a:r>
            <a:r>
              <a:rPr lang="en-US" dirty="0" err="1">
                <a:solidFill>
                  <a:srgbClr val="4DABB4"/>
                </a:solidFill>
              </a:rPr>
              <a:t>en</a:t>
            </a:r>
            <a:r>
              <a:rPr lang="en-US" dirty="0">
                <a:solidFill>
                  <a:srgbClr val="4DABB4"/>
                </a:solidFill>
              </a:rPr>
              <a:t> </a:t>
            </a:r>
            <a:r>
              <a:rPr lang="en-US" dirty="0" err="1">
                <a:solidFill>
                  <a:srgbClr val="4DABB4"/>
                </a:solidFill>
              </a:rPr>
              <a:t>opgericht</a:t>
            </a:r>
            <a:r>
              <a:rPr lang="en-US" dirty="0">
                <a:solidFill>
                  <a:srgbClr val="4DABB4"/>
                </a:solidFill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B3C9C19A-F27A-A54F-A01C-48C7B77AC1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8" b="22068"/>
          <a:stretch>
            <a:fillRect/>
          </a:stretch>
        </p:blipFill>
        <p:spPr>
          <a:xfrm>
            <a:off x="5297763" y="880773"/>
            <a:ext cx="6250769" cy="493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4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5E7E47B-A19F-1743-AEA0-551976795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71282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Onderstaande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vragen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/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overwegingen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liggen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bij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advocaat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notaris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D56B648-F13E-B24A-84AA-3A5EC15C3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543" y="2871982"/>
            <a:ext cx="4558309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i="1" dirty="0"/>
              <a:t>SmartKlub </a:t>
            </a:r>
            <a:r>
              <a:rPr lang="en-US" sz="1400" i="1" dirty="0" err="1"/>
              <a:t>moet</a:t>
            </a:r>
            <a:r>
              <a:rPr lang="en-US" sz="1400" i="1" dirty="0"/>
              <a:t> de </a:t>
            </a:r>
            <a:r>
              <a:rPr lang="en-US" sz="1400" i="1" dirty="0" err="1"/>
              <a:t>identiteit</a:t>
            </a:r>
            <a:r>
              <a:rPr lang="en-US" sz="1400" i="1" dirty="0"/>
              <a:t> van </a:t>
            </a:r>
            <a:r>
              <a:rPr lang="en-US" sz="1400" i="1" dirty="0" err="1"/>
              <a:t>individuele</a:t>
            </a:r>
            <a:r>
              <a:rPr lang="en-US" sz="1400" i="1" dirty="0"/>
              <a:t> </a:t>
            </a:r>
            <a:r>
              <a:rPr lang="en-US" sz="1400" i="1" dirty="0" err="1"/>
              <a:t>transporteur</a:t>
            </a:r>
            <a:r>
              <a:rPr lang="en-US" sz="1400" i="1" dirty="0"/>
              <a:t> </a:t>
            </a:r>
            <a:r>
              <a:rPr lang="en-US" sz="1400" i="1" dirty="0" err="1"/>
              <a:t>beschermen</a:t>
            </a:r>
            <a:r>
              <a:rPr lang="en-US" sz="1400" i="1" dirty="0"/>
              <a:t>, </a:t>
            </a:r>
            <a:r>
              <a:rPr lang="en-US" sz="1400" i="1" dirty="0" err="1"/>
              <a:t>je</a:t>
            </a:r>
            <a:r>
              <a:rPr lang="en-US" sz="1400" i="1" dirty="0"/>
              <a:t> </a:t>
            </a:r>
            <a:r>
              <a:rPr lang="en-US" sz="1400" i="1" dirty="0" err="1"/>
              <a:t>treedt</a:t>
            </a:r>
            <a:r>
              <a:rPr lang="en-US" sz="1400" i="1" dirty="0"/>
              <a:t> </a:t>
            </a:r>
            <a:r>
              <a:rPr lang="en-US" sz="1400" i="1" dirty="0" err="1"/>
              <a:t>naar</a:t>
            </a:r>
            <a:r>
              <a:rPr lang="en-US" sz="1400" i="1" dirty="0"/>
              <a:t> </a:t>
            </a:r>
            <a:r>
              <a:rPr lang="en-US" sz="1400" i="1" dirty="0" err="1"/>
              <a:t>buiten</a:t>
            </a:r>
            <a:r>
              <a:rPr lang="en-US" sz="1400" i="1" dirty="0"/>
              <a:t> </a:t>
            </a:r>
            <a:r>
              <a:rPr lang="en-US" sz="1400" i="1" dirty="0" err="1"/>
              <a:t>als</a:t>
            </a:r>
            <a:r>
              <a:rPr lang="en-US" sz="1400" i="1" dirty="0"/>
              <a:t> SmartKlub. </a:t>
            </a:r>
            <a:r>
              <a:rPr lang="en-US" sz="1400" i="1" dirty="0" err="1"/>
              <a:t>Wie</a:t>
            </a:r>
            <a:r>
              <a:rPr lang="en-US" sz="1400" i="1" dirty="0"/>
              <a:t> van de </a:t>
            </a:r>
            <a:r>
              <a:rPr lang="en-US" sz="1400" i="1" dirty="0" err="1"/>
              <a:t>transporteurs</a:t>
            </a:r>
            <a:r>
              <a:rPr lang="en-US" sz="1400" i="1" dirty="0"/>
              <a:t> het </a:t>
            </a:r>
            <a:r>
              <a:rPr lang="en-US" sz="1400" i="1" dirty="0" err="1"/>
              <a:t>werk</a:t>
            </a:r>
            <a:r>
              <a:rPr lang="en-US" sz="1400" i="1" dirty="0"/>
              <a:t> </a:t>
            </a:r>
            <a:r>
              <a:rPr lang="en-US" sz="1400" i="1" dirty="0" err="1"/>
              <a:t>daadwerkelijk</a:t>
            </a:r>
            <a:r>
              <a:rPr lang="en-US" sz="1400" i="1" dirty="0"/>
              <a:t> </a:t>
            </a:r>
            <a:r>
              <a:rPr lang="en-US" sz="1400" i="1" dirty="0" err="1"/>
              <a:t>uitvoert</a:t>
            </a:r>
            <a:r>
              <a:rPr lang="en-US" sz="1400" i="1" dirty="0"/>
              <a:t> is </a:t>
            </a:r>
            <a:r>
              <a:rPr lang="en-US" sz="1400" i="1" dirty="0" err="1"/>
              <a:t>voor</a:t>
            </a:r>
            <a:r>
              <a:rPr lang="en-US" sz="1400" i="1" dirty="0"/>
              <a:t> de </a:t>
            </a:r>
            <a:r>
              <a:rPr lang="en-US" sz="1400" i="1" dirty="0" err="1"/>
              <a:t>buitenwereld</a:t>
            </a:r>
            <a:r>
              <a:rPr lang="en-US" sz="1400" i="1" dirty="0"/>
              <a:t> </a:t>
            </a:r>
            <a:r>
              <a:rPr lang="en-US" sz="1400" i="1" dirty="0" err="1"/>
              <a:t>niet</a:t>
            </a:r>
            <a:r>
              <a:rPr lang="en-US" sz="1400" i="1" dirty="0"/>
              <a:t> relevant. Door </a:t>
            </a:r>
            <a:r>
              <a:rPr lang="en-US" sz="1400" i="1" dirty="0" err="1"/>
              <a:t>deze</a:t>
            </a:r>
            <a:r>
              <a:rPr lang="en-US" sz="1400" i="1" dirty="0"/>
              <a:t> </a:t>
            </a:r>
            <a:r>
              <a:rPr lang="en-US" sz="1400" i="1" dirty="0" err="1"/>
              <a:t>anonimiteit</a:t>
            </a:r>
            <a:r>
              <a:rPr lang="en-US" sz="1400" i="1" dirty="0"/>
              <a:t> </a:t>
            </a:r>
            <a:r>
              <a:rPr lang="en-US" sz="1400" i="1" dirty="0" err="1"/>
              <a:t>kunnen</a:t>
            </a:r>
            <a:r>
              <a:rPr lang="en-US" sz="1400" i="1" dirty="0"/>
              <a:t> </a:t>
            </a:r>
            <a:r>
              <a:rPr lang="en-US" sz="1400" i="1" dirty="0" err="1"/>
              <a:t>transporteurs</a:t>
            </a:r>
            <a:r>
              <a:rPr lang="en-US" sz="1400" i="1" dirty="0"/>
              <a:t> “</a:t>
            </a:r>
            <a:r>
              <a:rPr lang="en-US" sz="1400" i="1" dirty="0" err="1"/>
              <a:t>veilig</a:t>
            </a:r>
            <a:r>
              <a:rPr lang="en-US" sz="1400" i="1" dirty="0"/>
              <a:t>” </a:t>
            </a:r>
            <a:r>
              <a:rPr lang="en-US" sz="1400" i="1" dirty="0" err="1"/>
              <a:t>werken</a:t>
            </a:r>
            <a:r>
              <a:rPr lang="en-US" sz="1400" i="1" dirty="0"/>
              <a:t>. </a:t>
            </a:r>
            <a:r>
              <a:rPr lang="en-US" sz="1400" i="1" dirty="0" err="1"/>
              <a:t>Onder</a:t>
            </a:r>
            <a:r>
              <a:rPr lang="en-US" sz="1400" i="1" dirty="0"/>
              <a:t> de </a:t>
            </a:r>
            <a:r>
              <a:rPr lang="en-US" sz="1400" i="1" dirty="0" err="1"/>
              <a:t>paraplu</a:t>
            </a:r>
            <a:r>
              <a:rPr lang="en-US" sz="1400" i="1" dirty="0"/>
              <a:t> van SmartKlub, </a:t>
            </a:r>
            <a:r>
              <a:rPr lang="en-US" sz="1400" i="1" dirty="0" err="1"/>
              <a:t>zijn</a:t>
            </a:r>
            <a:r>
              <a:rPr lang="en-US" sz="1400" i="1" dirty="0"/>
              <a:t> </a:t>
            </a:r>
            <a:r>
              <a:rPr lang="en-US" sz="1400" i="1" dirty="0" err="1"/>
              <a:t>ze</a:t>
            </a:r>
            <a:r>
              <a:rPr lang="en-US" sz="1400" i="1" dirty="0"/>
              <a:t> </a:t>
            </a:r>
            <a:r>
              <a:rPr lang="en-US" sz="1400" i="1" dirty="0" err="1"/>
              <a:t>sterker</a:t>
            </a:r>
            <a:r>
              <a:rPr lang="en-US" sz="1400" i="1" dirty="0"/>
              <a:t> </a:t>
            </a:r>
            <a:r>
              <a:rPr lang="en-US" sz="1400" i="1" dirty="0" err="1"/>
              <a:t>naar</a:t>
            </a:r>
            <a:r>
              <a:rPr lang="en-US" sz="1400" i="1" dirty="0"/>
              <a:t> </a:t>
            </a:r>
            <a:r>
              <a:rPr lang="en-US" sz="1400" i="1" dirty="0" err="1"/>
              <a:t>buiten</a:t>
            </a:r>
            <a:r>
              <a:rPr lang="en-US" sz="1400" i="1" dirty="0"/>
              <a:t> toe tov de </a:t>
            </a:r>
            <a:r>
              <a:rPr lang="en-US" sz="1400" i="1" dirty="0" err="1"/>
              <a:t>grote</a:t>
            </a:r>
            <a:r>
              <a:rPr lang="en-US" sz="1400" i="1" dirty="0"/>
              <a:t> </a:t>
            </a:r>
            <a:r>
              <a:rPr lang="en-US" sz="1400" i="1" dirty="0" err="1"/>
              <a:t>transportbedrijven</a:t>
            </a:r>
            <a:r>
              <a:rPr lang="en-US" sz="1400" i="1" dirty="0"/>
              <a:t> (met </a:t>
            </a:r>
            <a:r>
              <a:rPr lang="en-US" sz="1400" i="1" dirty="0" err="1"/>
              <a:t>meer</a:t>
            </a:r>
            <a:r>
              <a:rPr lang="en-US" sz="1400" i="1" dirty="0"/>
              <a:t> </a:t>
            </a:r>
            <a:r>
              <a:rPr lang="en-US" sz="1400" i="1" dirty="0" err="1"/>
              <a:t>dan</a:t>
            </a:r>
            <a:r>
              <a:rPr lang="en-US" sz="1400" i="1" dirty="0"/>
              <a:t> 50 </a:t>
            </a:r>
            <a:r>
              <a:rPr lang="en-US" sz="1400" i="1" dirty="0" err="1"/>
              <a:t>eenheden</a:t>
            </a:r>
            <a:r>
              <a:rPr lang="en-US" sz="1400" i="1" dirty="0"/>
              <a:t>)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i="1" dirty="0" err="1"/>
              <a:t>Doelgroep</a:t>
            </a:r>
            <a:r>
              <a:rPr lang="en-US" sz="1400" i="1" dirty="0"/>
              <a:t> is met name MKB/KTO (</a:t>
            </a:r>
            <a:r>
              <a:rPr lang="en-US" sz="1400" i="1" dirty="0" err="1"/>
              <a:t>Kring</a:t>
            </a:r>
            <a:r>
              <a:rPr lang="en-US" sz="1400" i="1" dirty="0"/>
              <a:t> van </a:t>
            </a:r>
            <a:r>
              <a:rPr lang="en-US" sz="1400" i="1" dirty="0" err="1"/>
              <a:t>Kleine</a:t>
            </a:r>
            <a:r>
              <a:rPr lang="en-US" sz="1400" i="1" dirty="0"/>
              <a:t> </a:t>
            </a:r>
            <a:r>
              <a:rPr lang="en-US" sz="1400" i="1" dirty="0" err="1"/>
              <a:t>Transportondernemingen</a:t>
            </a:r>
            <a:r>
              <a:rPr lang="en-US" sz="1400" i="1" dirty="0"/>
              <a:t>) 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i="1" dirty="0"/>
              <a:t>Hoe </a:t>
            </a:r>
            <a:r>
              <a:rPr lang="en-US" sz="1400" i="1" dirty="0" err="1"/>
              <a:t>bescherm</a:t>
            </a:r>
            <a:r>
              <a:rPr lang="en-US" sz="1400" i="1" dirty="0"/>
              <a:t> </a:t>
            </a:r>
            <a:r>
              <a:rPr lang="en-US" sz="1400" i="1" dirty="0" err="1"/>
              <a:t>je</a:t>
            </a:r>
            <a:r>
              <a:rPr lang="en-US" sz="1400" i="1" dirty="0"/>
              <a:t> </a:t>
            </a:r>
            <a:r>
              <a:rPr lang="en-US" sz="1400" i="1" dirty="0" err="1"/>
              <a:t>gedachtengoed</a:t>
            </a:r>
            <a:r>
              <a:rPr lang="en-US" sz="1400" i="1" dirty="0"/>
              <a:t> </a:t>
            </a:r>
            <a:r>
              <a:rPr lang="en-US" sz="1400" i="1" dirty="0" err="1"/>
              <a:t>en</a:t>
            </a:r>
            <a:r>
              <a:rPr lang="en-US" sz="1400" i="1" dirty="0"/>
              <a:t> hoe </a:t>
            </a:r>
            <a:r>
              <a:rPr lang="en-US" sz="1400" i="1" dirty="0" err="1"/>
              <a:t>ga</a:t>
            </a:r>
            <a:r>
              <a:rPr lang="en-US" sz="1400" i="1" dirty="0"/>
              <a:t> </a:t>
            </a:r>
            <a:r>
              <a:rPr lang="en-US" sz="1400" i="1" dirty="0" err="1"/>
              <a:t>je</a:t>
            </a:r>
            <a:r>
              <a:rPr lang="en-US" sz="1400" i="1" dirty="0"/>
              <a:t> om met de “founding transport partners”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i="1" dirty="0" err="1"/>
              <a:t>Onderzoek</a:t>
            </a:r>
            <a:r>
              <a:rPr lang="en-US" sz="1400" i="1" dirty="0"/>
              <a:t> </a:t>
            </a:r>
            <a:r>
              <a:rPr lang="en-US" sz="1400" i="1" dirty="0" err="1"/>
              <a:t>mogelijkheid</a:t>
            </a:r>
            <a:r>
              <a:rPr lang="en-US" sz="1400" i="1" dirty="0"/>
              <a:t> om </a:t>
            </a:r>
            <a:r>
              <a:rPr lang="en-US" sz="1400" i="1" dirty="0" err="1"/>
              <a:t>alle</a:t>
            </a:r>
            <a:r>
              <a:rPr lang="en-US" sz="1400" i="1" dirty="0"/>
              <a:t> </a:t>
            </a:r>
            <a:r>
              <a:rPr lang="en-US" sz="1400" i="1" dirty="0" err="1"/>
              <a:t>standplaatsen</a:t>
            </a:r>
            <a:r>
              <a:rPr lang="en-US" sz="1400" i="1" dirty="0"/>
              <a:t> van </a:t>
            </a:r>
            <a:r>
              <a:rPr lang="en-US" sz="1400" i="1" dirty="0" err="1"/>
              <a:t>alle</a:t>
            </a:r>
            <a:r>
              <a:rPr lang="en-US" sz="1400" i="1" dirty="0"/>
              <a:t> </a:t>
            </a:r>
            <a:r>
              <a:rPr lang="en-US" sz="1400" i="1" dirty="0" err="1"/>
              <a:t>deelnemers</a:t>
            </a:r>
            <a:r>
              <a:rPr lang="en-US" sz="1400" i="1" dirty="0"/>
              <a:t> op </a:t>
            </a:r>
            <a:r>
              <a:rPr lang="en-US" sz="1400" i="1" dirty="0" err="1"/>
              <a:t>te</a:t>
            </a:r>
            <a:r>
              <a:rPr lang="en-US" sz="1400" i="1" dirty="0"/>
              <a:t> </a:t>
            </a:r>
            <a:r>
              <a:rPr lang="en-US" sz="1400" i="1" dirty="0" err="1"/>
              <a:t>nemen</a:t>
            </a:r>
            <a:endParaRPr lang="en-US" sz="1400" i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4761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B297242-0492-8641-A58E-C715A4B4D2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0" r="16498" b="-2"/>
          <a:stretch/>
        </p:blipFill>
        <p:spPr>
          <a:xfrm>
            <a:off x="5969353" y="2815228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1D5B8F0-7EA7-B044-A897-89A8E6A09A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33" b="-1"/>
          <a:stretch/>
        </p:blipFill>
        <p:spPr>
          <a:xfrm>
            <a:off x="8160603" y="2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2070624-249B-AB46-ABFB-69758E069F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234"/>
          <a:stretch/>
        </p:blipFill>
        <p:spPr>
          <a:xfrm>
            <a:off x="9053088" y="4197217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6269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563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8F79A40-C59A-DC4E-B3B8-BD0B641C6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nl-NL" dirty="0">
                <a:solidFill>
                  <a:srgbClr val="FFFFFF"/>
                </a:solidFill>
              </a:rPr>
              <a:t>(mogelijk) Pilot Q2 2019</a:t>
            </a:r>
          </a:p>
        </p:txBody>
      </p:sp>
      <p:pic>
        <p:nvPicPr>
          <p:cNvPr id="11" name="Tijdelijke aanduiding voor inhoud 7">
            <a:extLst>
              <a:ext uri="{FF2B5EF4-FFF2-40B4-BE49-F238E27FC236}">
                <a16:creationId xmlns:a16="http://schemas.microsoft.com/office/drawing/2014/main" id="{AA14C640-4F0C-BB41-B537-70C97E4CB2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" r="1" b="16385"/>
          <a:stretch/>
        </p:blipFill>
        <p:spPr>
          <a:xfrm>
            <a:off x="327547" y="464608"/>
            <a:ext cx="7058306" cy="410739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2074A58-BCAA-44F7-B569-8D047CC46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US" sz="2400" dirty="0" err="1">
                <a:solidFill>
                  <a:srgbClr val="FFFFFF"/>
                </a:solidFill>
              </a:rPr>
              <a:t>Aanbesteding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voor</a:t>
            </a:r>
            <a:r>
              <a:rPr lang="en-US" sz="2400" dirty="0">
                <a:solidFill>
                  <a:srgbClr val="FFFFFF"/>
                </a:solidFill>
              </a:rPr>
              <a:t> 5 </a:t>
            </a:r>
            <a:r>
              <a:rPr lang="en-US" sz="2400" dirty="0" err="1">
                <a:solidFill>
                  <a:srgbClr val="FFFFFF"/>
                </a:solidFill>
              </a:rPr>
              <a:t>weekenden</a:t>
            </a:r>
            <a:r>
              <a:rPr lang="en-US" sz="2400" dirty="0">
                <a:solidFill>
                  <a:srgbClr val="FFFFFF"/>
                </a:solidFill>
              </a:rPr>
              <a:t> in </a:t>
            </a:r>
            <a:r>
              <a:rPr lang="en-US" sz="2400" dirty="0" err="1">
                <a:solidFill>
                  <a:srgbClr val="FFFFFF"/>
                </a:solidFill>
              </a:rPr>
              <a:t>mei</a:t>
            </a:r>
            <a:r>
              <a:rPr lang="en-US" sz="2400" dirty="0">
                <a:solidFill>
                  <a:srgbClr val="FFFFFF"/>
                </a:solidFill>
              </a:rPr>
              <a:t> 2019</a:t>
            </a:r>
          </a:p>
          <a:p>
            <a:r>
              <a:rPr lang="en-US" sz="2400" dirty="0" err="1">
                <a:solidFill>
                  <a:srgbClr val="FFFFFF"/>
                </a:solidFill>
              </a:rPr>
              <a:t>Vanuit</a:t>
            </a:r>
            <a:r>
              <a:rPr lang="en-US" sz="2400" dirty="0">
                <a:solidFill>
                  <a:srgbClr val="FFFFFF"/>
                </a:solidFill>
              </a:rPr>
              <a:t> SmartKlub II </a:t>
            </a:r>
            <a:r>
              <a:rPr lang="en-US" sz="2400" dirty="0" err="1">
                <a:solidFill>
                  <a:srgbClr val="FFFFFF"/>
                </a:solidFill>
              </a:rPr>
              <a:t>dus</a:t>
            </a:r>
            <a:r>
              <a:rPr lang="en-US" sz="2400" dirty="0">
                <a:solidFill>
                  <a:srgbClr val="FFFFFF"/>
                </a:solidFill>
              </a:rPr>
              <a:t> “</a:t>
            </a:r>
            <a:r>
              <a:rPr lang="en-US" sz="2400" dirty="0" err="1">
                <a:solidFill>
                  <a:srgbClr val="FFFFFF"/>
                </a:solidFill>
              </a:rPr>
              <a:t>anonieme</a:t>
            </a:r>
            <a:r>
              <a:rPr lang="en-US" sz="2400" dirty="0">
                <a:solidFill>
                  <a:srgbClr val="FFFFFF"/>
                </a:solidFill>
              </a:rPr>
              <a:t> “ </a:t>
            </a:r>
            <a:r>
              <a:rPr lang="en-US" sz="2400" dirty="0" err="1">
                <a:solidFill>
                  <a:srgbClr val="FFFFFF"/>
                </a:solidFill>
              </a:rPr>
              <a:t>transporteurs</a:t>
            </a:r>
            <a:r>
              <a:rPr lang="en-US" sz="2400" dirty="0">
                <a:solidFill>
                  <a:srgbClr val="FFFFFF"/>
                </a:solidFill>
              </a:rPr>
              <a:t>. </a:t>
            </a:r>
          </a:p>
          <a:p>
            <a:r>
              <a:rPr lang="en-US" sz="2400" dirty="0" err="1">
                <a:solidFill>
                  <a:srgbClr val="FFFFFF"/>
                </a:solidFill>
              </a:rPr>
              <a:t>Samenwerking</a:t>
            </a:r>
            <a:r>
              <a:rPr lang="en-US" sz="2400" dirty="0">
                <a:solidFill>
                  <a:srgbClr val="FFFFFF"/>
                </a:solidFill>
              </a:rPr>
              <a:t> via platform is </a:t>
            </a:r>
            <a:r>
              <a:rPr lang="en-US" sz="2400" dirty="0" err="1">
                <a:solidFill>
                  <a:srgbClr val="FFFFFF"/>
                </a:solidFill>
              </a:rPr>
              <a:t>noodzakelijk</a:t>
            </a:r>
            <a:r>
              <a:rPr lang="en-US" sz="2400" dirty="0">
                <a:solidFill>
                  <a:srgbClr val="FFFFFF"/>
                </a:solidFill>
              </a:rPr>
              <a:t>  </a:t>
            </a:r>
            <a:r>
              <a:rPr lang="en-US" sz="2400" dirty="0" err="1">
                <a:solidFill>
                  <a:srgbClr val="FFFFFF"/>
                </a:solidFill>
              </a:rPr>
              <a:t>ivm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noodzakelijk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aantal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eenheden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</a:rPr>
              <a:t>Grote </a:t>
            </a:r>
            <a:r>
              <a:rPr lang="en-US" sz="2400" dirty="0" err="1">
                <a:solidFill>
                  <a:srgbClr val="FFFFFF"/>
                </a:solidFill>
              </a:rPr>
              <a:t>kans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voor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anders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samenwerken</a:t>
            </a:r>
            <a:r>
              <a:rPr lang="en-US" sz="2400" dirty="0">
                <a:solidFill>
                  <a:srgbClr val="FFFFFF"/>
                </a:solidFill>
              </a:rPr>
              <a:t> in de </a:t>
            </a:r>
            <a:r>
              <a:rPr lang="en-US" sz="2400" dirty="0" err="1">
                <a:solidFill>
                  <a:srgbClr val="FFFFFF"/>
                </a:solidFill>
              </a:rPr>
              <a:t>keten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  <a:p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051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607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E1C62E6-CF49-C845-993B-8FB88B375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700" b="1">
                <a:solidFill>
                  <a:srgbClr val="FFFFFF"/>
                </a:solidFill>
              </a:rPr>
              <a:t>KPI 3: (Lean and Green) Label ontwikkelen </a:t>
            </a:r>
            <a:br>
              <a:rPr lang="en-US" sz="3700" b="1">
                <a:solidFill>
                  <a:srgbClr val="FFFFFF"/>
                </a:solidFill>
              </a:rPr>
            </a:br>
            <a:endParaRPr lang="en-US" sz="3700">
              <a:solidFill>
                <a:srgbClr val="FFFFFF"/>
              </a:solidFill>
            </a:endParaRPr>
          </a:p>
        </p:txBody>
      </p:sp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67A6F7EF-DD53-BE43-BBCB-E072EB3DD08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2" r="1" b="15256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0493F2F-4F22-BE4A-8879-3B0DA3F02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Afspraak</a:t>
            </a:r>
            <a:r>
              <a:rPr lang="en-US" sz="2000" dirty="0">
                <a:solidFill>
                  <a:srgbClr val="FFFFFF"/>
                </a:solidFill>
              </a:rPr>
              <a:t> begin </a:t>
            </a:r>
            <a:r>
              <a:rPr lang="en-US" sz="2000" dirty="0" err="1">
                <a:solidFill>
                  <a:srgbClr val="FFFFFF"/>
                </a:solidFill>
              </a:rPr>
              <a:t>januari</a:t>
            </a:r>
            <a:r>
              <a:rPr lang="en-US" sz="2000" dirty="0">
                <a:solidFill>
                  <a:srgbClr val="FFFFFF"/>
                </a:solidFill>
              </a:rPr>
              <a:t> 2019 met Lean and Green (</a:t>
            </a:r>
            <a:r>
              <a:rPr lang="en-US" sz="2000" dirty="0" err="1">
                <a:solidFill>
                  <a:srgbClr val="FFFFFF"/>
                </a:solidFill>
              </a:rPr>
              <a:t>alex</a:t>
            </a:r>
            <a:r>
              <a:rPr lang="en-US" sz="2000" dirty="0">
                <a:solidFill>
                  <a:srgbClr val="FFFFFF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Zien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veel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overeenkomsten</a:t>
            </a:r>
            <a:r>
              <a:rPr lang="en-US" sz="2000" dirty="0">
                <a:solidFill>
                  <a:srgbClr val="FFFFFF"/>
                </a:solidFill>
              </a:rPr>
              <a:t> met Lean and Green </a:t>
            </a:r>
            <a:r>
              <a:rPr lang="en-US" sz="2000" dirty="0" err="1">
                <a:solidFill>
                  <a:srgbClr val="FFFFFF"/>
                </a:solidFill>
              </a:rPr>
              <a:t>Offroad</a:t>
            </a:r>
            <a:endParaRPr lang="en-US" sz="2000" dirty="0">
              <a:solidFill>
                <a:srgbClr val="FFFF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</a:rPr>
              <a:t>Transporteurs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doen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alleen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mee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als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ze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echt</a:t>
            </a:r>
            <a:r>
              <a:rPr lang="en-US" sz="2000" dirty="0">
                <a:solidFill>
                  <a:srgbClr val="FFFFFF"/>
                </a:solidFill>
              </a:rPr>
              <a:t> het </a:t>
            </a:r>
            <a:r>
              <a:rPr lang="en-US" sz="2000" dirty="0" err="1">
                <a:solidFill>
                  <a:srgbClr val="FFFFFF"/>
                </a:solidFill>
              </a:rPr>
              <a:t>verschil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kunnen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maken</a:t>
            </a:r>
            <a:endParaRPr lang="en-US" sz="2000" dirty="0">
              <a:solidFill>
                <a:srgbClr val="FFFF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7 </a:t>
            </a:r>
            <a:r>
              <a:rPr lang="en-US" sz="2000" dirty="0" err="1">
                <a:solidFill>
                  <a:srgbClr val="FFFFFF"/>
                </a:solidFill>
              </a:rPr>
              <a:t>februari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bijeenkomst</a:t>
            </a:r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Planning: </a:t>
            </a:r>
            <a:r>
              <a:rPr lang="en-US" sz="2000" dirty="0" err="1">
                <a:solidFill>
                  <a:srgbClr val="FFFFFF"/>
                </a:solidFill>
              </a:rPr>
              <a:t>Fase</a:t>
            </a:r>
            <a:r>
              <a:rPr lang="en-US" sz="2000" dirty="0">
                <a:solidFill>
                  <a:srgbClr val="FFFFFF"/>
                </a:solidFill>
              </a:rPr>
              <a:t> 4: KPI 3 </a:t>
            </a:r>
            <a:r>
              <a:rPr lang="en-US" sz="2000" dirty="0" err="1">
                <a:solidFill>
                  <a:srgbClr val="FFFFFF"/>
                </a:solidFill>
              </a:rPr>
              <a:t>gereed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23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6CEF6D-013F-224B-8607-855730AA1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09" y="635069"/>
            <a:ext cx="4509236" cy="11391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KPI 4: opschaling van deelnemers entiteit</a:t>
            </a:r>
            <a:b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5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12BEF6-1F7E-E54C-B5BC-BB933B445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992" y="1941362"/>
            <a:ext cx="4492454" cy="24190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/>
              <a:t>December 2018:  </a:t>
            </a:r>
            <a:r>
              <a:rPr lang="en-US" sz="1800" dirty="0" err="1"/>
              <a:t>vier</a:t>
            </a:r>
            <a:r>
              <a:rPr lang="en-US" sz="1800" dirty="0"/>
              <a:t> </a:t>
            </a:r>
            <a:r>
              <a:rPr lang="en-US" sz="1800" dirty="0" err="1"/>
              <a:t>ondertekende</a:t>
            </a:r>
            <a:r>
              <a:rPr lang="en-US" sz="1800" dirty="0"/>
              <a:t>  LOI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Naast</a:t>
            </a:r>
            <a:r>
              <a:rPr lang="en-US" sz="1800" dirty="0"/>
              <a:t> </a:t>
            </a:r>
            <a:r>
              <a:rPr lang="en-US" sz="1800" dirty="0" err="1"/>
              <a:t>nieuwe</a:t>
            </a:r>
            <a:r>
              <a:rPr lang="en-US" sz="1800" dirty="0"/>
              <a:t> </a:t>
            </a:r>
            <a:r>
              <a:rPr lang="en-US" sz="1800" dirty="0" err="1"/>
              <a:t>deelnemers</a:t>
            </a:r>
            <a:r>
              <a:rPr lang="en-US" sz="1800" dirty="0"/>
              <a:t> TMSi , </a:t>
            </a:r>
            <a:r>
              <a:rPr lang="en-US" sz="1800" dirty="0" err="1"/>
              <a:t>nieuwe</a:t>
            </a:r>
            <a:r>
              <a:rPr lang="en-US" sz="1800" dirty="0"/>
              <a:t> </a:t>
            </a:r>
            <a:r>
              <a:rPr lang="en-US" sz="1800" dirty="0" err="1"/>
              <a:t>deelnemers</a:t>
            </a:r>
            <a:r>
              <a:rPr lang="en-US" sz="1800" dirty="0"/>
              <a:t> “</a:t>
            </a:r>
            <a:r>
              <a:rPr lang="en-US" sz="1800" dirty="0" err="1"/>
              <a:t>werven</a:t>
            </a:r>
            <a:r>
              <a:rPr lang="en-US" sz="1800" dirty="0"/>
              <a:t>” </a:t>
            </a:r>
            <a:r>
              <a:rPr lang="en-US" sz="1800" dirty="0" err="1"/>
              <a:t>bijeenkomst</a:t>
            </a:r>
            <a:r>
              <a:rPr lang="en-US" sz="1800" dirty="0"/>
              <a:t> 7 </a:t>
            </a:r>
            <a:r>
              <a:rPr lang="en-US" sz="1800" dirty="0" err="1"/>
              <a:t>februari</a:t>
            </a:r>
            <a:r>
              <a:rPr lang="en-US" sz="1800" dirty="0"/>
              <a:t> 2019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 dirty="0" err="1"/>
              <a:t>Indien</a:t>
            </a:r>
            <a:r>
              <a:rPr lang="en-US" sz="1800" dirty="0"/>
              <a:t> pilot Q2 2019 </a:t>
            </a:r>
            <a:r>
              <a:rPr lang="en-US" sz="1800" dirty="0" err="1"/>
              <a:t>doorgaat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is </a:t>
            </a:r>
            <a:r>
              <a:rPr lang="en-US" sz="1800" dirty="0" err="1"/>
              <a:t>acquistie</a:t>
            </a:r>
            <a:r>
              <a:rPr lang="en-US" sz="1800" dirty="0"/>
              <a:t> </a:t>
            </a:r>
            <a:r>
              <a:rPr lang="en-US" sz="1800" dirty="0" err="1"/>
              <a:t>noodzakelijk</a:t>
            </a:r>
            <a:r>
              <a:rPr lang="en-US" sz="1800" dirty="0"/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4DABB4"/>
                </a:solidFill>
              </a:rPr>
              <a:t>Planning: </a:t>
            </a:r>
            <a:r>
              <a:rPr lang="en-US" sz="1800" dirty="0" err="1">
                <a:solidFill>
                  <a:srgbClr val="4DABB4"/>
                </a:solidFill>
              </a:rPr>
              <a:t>Fase</a:t>
            </a:r>
            <a:r>
              <a:rPr lang="en-US" sz="1800" dirty="0">
                <a:solidFill>
                  <a:srgbClr val="4DABB4"/>
                </a:solidFill>
              </a:rPr>
              <a:t> 5: KPI 1 </a:t>
            </a:r>
            <a:r>
              <a:rPr lang="en-US" sz="1800" dirty="0" err="1">
                <a:solidFill>
                  <a:srgbClr val="4DABB4"/>
                </a:solidFill>
              </a:rPr>
              <a:t>en</a:t>
            </a:r>
            <a:r>
              <a:rPr lang="en-US" sz="1800" dirty="0">
                <a:solidFill>
                  <a:srgbClr val="4DABB4"/>
                </a:solidFill>
              </a:rPr>
              <a:t> KPI 4 </a:t>
            </a:r>
            <a:r>
              <a:rPr lang="en-US" sz="1800" dirty="0" err="1">
                <a:solidFill>
                  <a:srgbClr val="4DABB4"/>
                </a:solidFill>
              </a:rPr>
              <a:t>gereed</a:t>
            </a:r>
            <a:endParaRPr lang="en-US" sz="1800" dirty="0">
              <a:solidFill>
                <a:srgbClr val="4DABB4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6F7B4FFF-7472-8C44-8FBF-62920F499E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7" r="4" b="10466"/>
          <a:stretch/>
        </p:blipFill>
        <p:spPr>
          <a:xfrm>
            <a:off x="5714207" y="361702"/>
            <a:ext cx="1691640" cy="1691640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E8B74A1F-7507-A945-AB48-4749A35AA3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3" r="33796" b="-1"/>
          <a:stretch/>
        </p:blipFill>
        <p:spPr>
          <a:xfrm>
            <a:off x="5886020" y="2715337"/>
            <a:ext cx="2743200" cy="2743200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E6429297-2D7C-244C-BC05-1470C0B319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5" r="-1" b="-1"/>
          <a:stretch/>
        </p:blipFill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D2FC5BB1-CE46-D840-B72F-C5F68C3F2D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1" r="5" b="20109"/>
          <a:stretch/>
        </p:blipFill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E250D828-9C06-5243-8F8F-738D71DD51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6" r="5677" b="2"/>
          <a:stretch/>
        </p:blipFill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280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2DA00-9583-4444-AFFA-5732B20E6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US" b="1"/>
              <a:t>KPI 5: Techniek</a:t>
            </a:r>
            <a:br>
              <a:rPr lang="en-US" b="1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EABE92-B45E-C64C-ACDB-2E11DF3A2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79018"/>
            <a:ext cx="5314543" cy="3375920"/>
          </a:xfrm>
        </p:spPr>
        <p:txBody>
          <a:bodyPr anchor="t">
            <a:normAutofit/>
          </a:bodyPr>
          <a:lstStyle/>
          <a:p>
            <a:r>
              <a:rPr lang="nl-BE" sz="1800"/>
              <a:t>Planning: Fase 3: KPI 5 gereed</a:t>
            </a:r>
            <a:endParaRPr lang="en-US" sz="1800"/>
          </a:p>
          <a:p>
            <a:endParaRPr lang="nl-NL" sz="18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4BA6E69-6F90-4F4B-9099-CCE549DBEE38}"/>
              </a:ext>
            </a:extLst>
          </p:cNvPr>
          <p:cNvPicPr/>
          <p:nvPr/>
        </p:nvPicPr>
        <p:blipFill rotWithShape="1">
          <a:blip r:embed="rId2"/>
          <a:srcRect l="8596" r="46174" b="-2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262293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444</Words>
  <Application>Microsoft Macintosh PowerPoint</Application>
  <PresentationFormat>Breedbeeld</PresentationFormat>
  <Paragraphs>57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Kantoorthema</vt:lpstr>
      <vt:lpstr>PowerPoint-presentatie</vt:lpstr>
      <vt:lpstr>Dashboard KPI’s </vt:lpstr>
      <vt:lpstr>Voortgang KPI 1: 9 miljoen kilometers en 15.000 ton CO2 besparen </vt:lpstr>
      <vt:lpstr>Output TMSi </vt:lpstr>
      <vt:lpstr>KPI 2: Oprichten onafhankelijke entiteit inclusief governance en entry en exit rules </vt:lpstr>
      <vt:lpstr>Onderstaande vragen/ overwegingen liggen bij advocaat en notaris: </vt:lpstr>
      <vt:lpstr>(mogelijk) Pilot Q2 2019</vt:lpstr>
      <vt:lpstr>KPI 3: (Lean and Green) Label ontwikkelen  </vt:lpstr>
      <vt:lpstr>KPI 4: opschaling van deelnemers entiteit </vt:lpstr>
      <vt:lpstr>KPI 5: Techniek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nicole maas</dc:creator>
  <cp:lastModifiedBy>nicole maas</cp:lastModifiedBy>
  <cp:revision>3</cp:revision>
  <dcterms:created xsi:type="dcterms:W3CDTF">2018-12-20T14:32:41Z</dcterms:created>
  <dcterms:modified xsi:type="dcterms:W3CDTF">2018-12-20T14:45:19Z</dcterms:modified>
</cp:coreProperties>
</file>